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9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E7B1-ABEC-46A9-A538-0F694F727FEA}" type="datetimeFigureOut">
              <a:rPr lang="en-US" smtClean="0"/>
              <a:t>4/2/2011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99693-5878-415D-8F47-CCB36884892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E4 Neurotransmitters and synapses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Ms. TRS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Psychoactive drugs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Effects of THC and Cocaine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295400"/>
            <a:ext cx="8610600" cy="518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E.4.5 Explain the effects of THC and cocaine in terms of their actions at synapses in the brain.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E.4.6 Discuss the causes of addiction, including genetic predisposition, social factors and dopamine secretion.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cell_surface_stori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3124200"/>
            <a:ext cx="6477000" cy="3432106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Effects of Cocaine</a:t>
            </a:r>
            <a:endParaRPr lang="en-US" dirty="0">
              <a:solidFill>
                <a:srgbClr val="0000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-304800" y="609600"/>
          <a:ext cx="6705600" cy="667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05600"/>
              </a:tblGrid>
              <a:tr h="492252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1" u="sng" dirty="0" smtClean="0">
                          <a:solidFill>
                            <a:srgbClr val="FF0000"/>
                          </a:solidFill>
                        </a:rPr>
                        <a:t>Normal conditions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: Dopamine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 acts as an excitatory NT. Re absorbed into the pre-synaptic neuron after stimulation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="1" u="sng" baseline="0" dirty="0" smtClean="0">
                          <a:solidFill>
                            <a:srgbClr val="FF0000"/>
                          </a:solidFill>
                        </a:rPr>
                        <a:t>With Cocaine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: Cocaine blocks receptors on reuptake pump,  dopamine is not reabsorbed, so remains in the synaptic cleft.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This increases post-synaptic transmission</a:t>
                      </a:r>
                    </a:p>
                    <a:p>
                      <a:r>
                        <a:rPr lang="en-US" sz="2400" b="1" u="sng" baseline="0" dirty="0" smtClean="0">
                          <a:solidFill>
                            <a:srgbClr val="FF0000"/>
                          </a:solidFill>
                        </a:rPr>
                        <a:t>Changes on mood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: Dopamine is a pleasure NT- enhances feeling of pleasure, feelings last longer as Dopamine is not taken back to the pre-synaptic neuron</a:t>
                      </a:r>
                    </a:p>
                    <a:p>
                      <a:r>
                        <a:rPr lang="en-US" sz="2400" b="1" u="sng" baseline="0" dirty="0" smtClean="0">
                          <a:solidFill>
                            <a:srgbClr val="FF0000"/>
                          </a:solidFill>
                        </a:rPr>
                        <a:t>Effect on behaviour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: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Feelings of Euphoria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Increased energy and alertness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Addictive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Associated with depression(dopamine production by body is reduced).</a:t>
                      </a:r>
                    </a:p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a_03_cr_par_1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2349" y="3505200"/>
            <a:ext cx="3091651" cy="2690812"/>
          </a:xfrm>
          <a:prstGeom prst="rect">
            <a:avLst/>
          </a:prstGeom>
          <a:noFill/>
          <a:ln w="28575">
            <a:solidFill>
              <a:srgbClr val="9933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Effects of THC</a:t>
            </a:r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5" name="Picture 4" descr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219200"/>
            <a:ext cx="4724400" cy="5410200"/>
          </a:xfrm>
          <a:prstGeom prst="rect">
            <a:avLst/>
          </a:prstGeom>
          <a:noFill/>
          <a:ln w="12700">
            <a:solidFill>
              <a:srgbClr val="FF1638"/>
            </a:solidFill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04800" y="1102360"/>
          <a:ext cx="4267200" cy="6217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67200"/>
              </a:tblGrid>
              <a:tr h="36013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sng" dirty="0" smtClean="0">
                          <a:solidFill>
                            <a:srgbClr val="FF0000"/>
                          </a:solidFill>
                        </a:rPr>
                        <a:t>Normal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: GABA 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HAS AN INHIBITORY EFFECT ON THE RELEASE OF DOPAMINE.</a:t>
                      </a:r>
                    </a:p>
                    <a:p>
                      <a:r>
                        <a:rPr lang="en-US" sz="2000" b="1" u="sng" dirty="0" smtClean="0">
                          <a:solidFill>
                            <a:srgbClr val="FF0000"/>
                          </a:solidFill>
                        </a:rPr>
                        <a:t>With</a:t>
                      </a:r>
                      <a:r>
                        <a:rPr lang="en-US" sz="2000" b="1" u="sng" baseline="0" dirty="0" smtClean="0">
                          <a:solidFill>
                            <a:srgbClr val="FF0000"/>
                          </a:solidFill>
                        </a:rPr>
                        <a:t> THC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: </a:t>
                      </a:r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THC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 inhibits GABA Release by binding to </a:t>
                      </a:r>
                      <a:r>
                        <a:rPr lang="en-US" sz="2000" baseline="0" dirty="0" err="1" smtClean="0">
                          <a:solidFill>
                            <a:srgbClr val="FF0000"/>
                          </a:solidFill>
                        </a:rPr>
                        <a:t>Cannaboid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 receptors, so GABA cannot inhibit dopamine.</a:t>
                      </a:r>
                    </a:p>
                    <a:p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Therefore more dopamine is released.</a:t>
                      </a:r>
                    </a:p>
                    <a:p>
                      <a:endParaRPr lang="en-US" sz="20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000" b="1" u="sng" baseline="0" dirty="0" smtClean="0">
                          <a:solidFill>
                            <a:srgbClr val="FF0000"/>
                          </a:solidFill>
                        </a:rPr>
                        <a:t>Effect on mood:</a:t>
                      </a:r>
                    </a:p>
                    <a:p>
                      <a:endParaRPr lang="en-US" sz="2000" b="1" u="sng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Higher levels of Dopamine stimulate reward </a:t>
                      </a:r>
                      <a:r>
                        <a:rPr lang="en-US" sz="2000" baseline="0" dirty="0" err="1" smtClean="0">
                          <a:solidFill>
                            <a:srgbClr val="FF0000"/>
                          </a:solidFill>
                        </a:rPr>
                        <a:t>centres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 – increase feelings of pleasure</a:t>
                      </a:r>
                    </a:p>
                    <a:p>
                      <a:r>
                        <a:rPr lang="en-US" sz="2000" b="1" u="sng" baseline="0" dirty="0" smtClean="0">
                          <a:solidFill>
                            <a:srgbClr val="FF0000"/>
                          </a:solidFill>
                        </a:rPr>
                        <a:t>Effect on behaviour:</a:t>
                      </a:r>
                    </a:p>
                    <a:p>
                      <a:endParaRPr lang="en-US" sz="2000" b="1" u="sng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Intoxication(drunk feeling)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- hunger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- memory impairment</a:t>
                      </a:r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30244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Causes of Addiction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5240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is it??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nuerological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disorder with genetic, social and environmental characteristics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Addiction often involves actions of dopamine neurons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part of why so many psychoactive drugs have the common factor of acting on the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dopaminergic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Social factors</a:t>
            </a:r>
            <a:endParaRPr lang="en-US" dirty="0">
              <a:solidFill>
                <a:srgbClr val="0000FF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1600200"/>
          <a:ext cx="9144000" cy="50038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9144000"/>
              </a:tblGrid>
              <a:tr h="500380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Peer pressure and age: Strong peer pressure especially during adolescence increases chance of using drugs.</a:t>
                      </a:r>
                    </a:p>
                    <a:p>
                      <a:endParaRPr lang="en-US" sz="24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Availability: Easy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 access to drugs increases chances of addiction.</a:t>
                      </a:r>
                    </a:p>
                    <a:p>
                      <a:endParaRPr lang="en-US" sz="24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Legality and religion: In countries where use of drugs is prohibited by the law and culture, use of drugs and addiction is rare.</a:t>
                      </a:r>
                    </a:p>
                    <a:p>
                      <a:endParaRPr lang="en-US" sz="24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Family and community: Relaxed attitudes to drugs can encourage addiction</a:t>
                      </a:r>
                    </a:p>
                    <a:p>
                      <a:endParaRPr lang="en-US" sz="2400" baseline="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Mental health: depression, abuse and low self esteem can lead to drug use and addiction.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229" name="Picture 13" descr="C:\Documents and Settings\user\Local Settings\Temporary Internet Files\Content.IE5\KQ7TV32R\MC90008277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9" y="0"/>
            <a:ext cx="2162175" cy="154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6809" y="1066801"/>
            <a:ext cx="945559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066800"/>
            <a:ext cx="57912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E.4.1 State that some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presynaptic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neurons excite postsynaptic transmission and others inhibit postsynaptic transmission.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E.4.2 Explain how decision making in the CNS can result from the interaction between the activities of excitatory and inhibitory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presynaptic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neurons at synapses.</a:t>
            </a:r>
          </a:p>
        </p:txBody>
      </p:sp>
      <p:pic>
        <p:nvPicPr>
          <p:cNvPr id="5" name="Picture 4" descr="6_20synap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295400"/>
            <a:ext cx="3276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</p:spPr>
        <p:txBody>
          <a:bodyPr/>
          <a:lstStyle/>
          <a:p>
            <a:pPr eaLnBrk="1" hangingPunct="1"/>
            <a:r>
              <a:rPr lang="en-US" b="1" smtClean="0">
                <a:solidFill>
                  <a:schemeClr val="hlink"/>
                </a:solidFill>
              </a:rPr>
              <a:t>At the synapse…</a:t>
            </a:r>
            <a:endParaRPr lang="en-US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04800" y="1066800"/>
            <a:ext cx="8458200" cy="381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There are two main types of actions, excitatory and inhibitory.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Excitatory actions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depolarize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postsynaptic membrane. 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Inhibitory actions </a:t>
            </a:r>
            <a:r>
              <a:rPr kumimoji="0" lang="en-US" sz="2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hyperpolarize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postsynaptic membrane, making it more difficult to reach the threshold for the action potential.</a:t>
            </a:r>
          </a:p>
        </p:txBody>
      </p:sp>
      <p:pic>
        <p:nvPicPr>
          <p:cNvPr id="6" name="Picture 4" descr="epsp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578350"/>
            <a:ext cx="7086600" cy="2051050"/>
          </a:xfrm>
          <a:prstGeom prst="rect">
            <a:avLst/>
          </a:prstGeom>
          <a:noFill/>
          <a:ln w="12700">
            <a:solidFill>
              <a:srgbClr val="00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143000"/>
            <a:ext cx="5257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22860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hlink"/>
                </a:solidFill>
              </a:rPr>
              <a:t>Excitatory Neurotransmitters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0" y="1219200"/>
            <a:ext cx="457200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NT </a:t>
            </a:r>
            <a:r>
              <a:rPr lang="en-US" sz="2400" b="1" dirty="0" smtClean="0">
                <a:solidFill>
                  <a:srgbClr val="FF0000"/>
                </a:solidFill>
              </a:rPr>
              <a:t>stimulates an AP </a:t>
            </a:r>
            <a:r>
              <a:rPr lang="en-US" sz="2400" dirty="0" smtClean="0">
                <a:solidFill>
                  <a:srgbClr val="FF0000"/>
                </a:solidFill>
              </a:rPr>
              <a:t>in the Post-Synaptic neuron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Acetylcholine </a:t>
            </a:r>
            <a:r>
              <a:rPr lang="en-US" sz="2400" dirty="0" smtClean="0">
                <a:solidFill>
                  <a:srgbClr val="FF0000"/>
                </a:solidFill>
              </a:rPr>
              <a:t>is an example of a generally excitatory neurotransmitter.  It is active in muscle contraction.  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FF0000"/>
                </a:solidFill>
              </a:rPr>
              <a:t>Glutamate</a:t>
            </a:r>
            <a:r>
              <a:rPr lang="en-US" sz="2400" dirty="0" smtClean="0">
                <a:solidFill>
                  <a:srgbClr val="FF0000"/>
                </a:solidFill>
              </a:rPr>
              <a:t> is another important excitatory NT; it is the most abundant NT in the CNS.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Excitatory NTs </a:t>
            </a:r>
            <a:r>
              <a:rPr lang="en-US" sz="2400" b="1" dirty="0" smtClean="0">
                <a:solidFill>
                  <a:srgbClr val="FF0000"/>
                </a:solidFill>
              </a:rPr>
              <a:t>increase permeability</a:t>
            </a:r>
            <a:r>
              <a:rPr lang="en-US" sz="2400" dirty="0" smtClean="0">
                <a:solidFill>
                  <a:srgbClr val="FF0000"/>
                </a:solidFill>
              </a:rPr>
              <a:t> of the postsynaptic membrane </a:t>
            </a:r>
            <a:r>
              <a:rPr lang="en-US" sz="2400" b="1" dirty="0" smtClean="0">
                <a:solidFill>
                  <a:srgbClr val="FF0000"/>
                </a:solidFill>
              </a:rPr>
              <a:t>to positive ions</a:t>
            </a:r>
            <a:r>
              <a:rPr lang="en-US" sz="2400" dirty="0" smtClean="0">
                <a:solidFill>
                  <a:srgbClr val="FF0000"/>
                </a:solidFill>
              </a:rPr>
              <a:t>. This allows </a:t>
            </a:r>
            <a:r>
              <a:rPr lang="en-US" sz="2400" b="1" dirty="0" smtClean="0">
                <a:solidFill>
                  <a:srgbClr val="FF0000"/>
                </a:solidFill>
              </a:rPr>
              <a:t>Na</a:t>
            </a:r>
            <a:r>
              <a:rPr lang="en-US" sz="24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400" b="1" dirty="0" smtClean="0">
                <a:solidFill>
                  <a:srgbClr val="FF0000"/>
                </a:solidFill>
              </a:rPr>
              <a:t> ions </a:t>
            </a:r>
            <a:r>
              <a:rPr lang="en-US" sz="2400" dirty="0" smtClean="0">
                <a:solidFill>
                  <a:srgbClr val="FF0000"/>
                </a:solidFill>
              </a:rPr>
              <a:t>to diffuse into the postsynaptic neuron, leading to depolarization and </a:t>
            </a:r>
            <a:r>
              <a:rPr lang="en-US" sz="2400" b="1" dirty="0" smtClean="0">
                <a:solidFill>
                  <a:srgbClr val="FF0000"/>
                </a:solidFill>
              </a:rPr>
              <a:t>generation of Action Potential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hlink"/>
                </a:solidFill>
              </a:rPr>
              <a:t>Inhibitory Neurotransmitters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371600"/>
            <a:ext cx="52578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948690"/>
            <a:ext cx="4572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NT </a:t>
            </a:r>
            <a:r>
              <a:rPr lang="en-US" sz="2800" b="1" dirty="0" smtClean="0">
                <a:solidFill>
                  <a:srgbClr val="FF0000"/>
                </a:solidFill>
              </a:rPr>
              <a:t>prevents an AP </a:t>
            </a:r>
            <a:r>
              <a:rPr lang="en-US" sz="2800" dirty="0" smtClean="0">
                <a:solidFill>
                  <a:srgbClr val="FF0000"/>
                </a:solidFill>
              </a:rPr>
              <a:t>in the Post-Synaptic neuron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FF0000"/>
                </a:solidFill>
              </a:rPr>
              <a:t>GABA </a:t>
            </a:r>
            <a:r>
              <a:rPr lang="en-US" sz="2800" dirty="0" smtClean="0">
                <a:solidFill>
                  <a:srgbClr val="FF0000"/>
                </a:solidFill>
              </a:rPr>
              <a:t>(</a:t>
            </a:r>
            <a:r>
              <a:rPr lang="en-US" sz="2800" dirty="0" smtClean="0">
                <a:solidFill>
                  <a:srgbClr val="FF0000"/>
                </a:solidFill>
                <a:latin typeface="Symbol" pitchFamily="1" charset="2"/>
                <a:sym typeface="Symbol" pitchFamily="1" charset="2"/>
              </a:rPr>
              <a:t></a:t>
            </a:r>
            <a:r>
              <a:rPr lang="en-US" sz="2800" dirty="0" smtClean="0">
                <a:solidFill>
                  <a:srgbClr val="FF0000"/>
                </a:solidFill>
              </a:rPr>
              <a:t>-</a:t>
            </a:r>
            <a:r>
              <a:rPr lang="en-US" sz="2800" dirty="0" err="1" smtClean="0">
                <a:solidFill>
                  <a:srgbClr val="FF0000"/>
                </a:solidFill>
              </a:rPr>
              <a:t>aminobutyric</a:t>
            </a:r>
            <a:r>
              <a:rPr lang="en-US" sz="2800" dirty="0" smtClean="0">
                <a:solidFill>
                  <a:srgbClr val="FF0000"/>
                </a:solidFill>
              </a:rPr>
              <a:t> acid) is the most common inhibitory neurotransmitter.   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Inhibitory NTs </a:t>
            </a:r>
            <a:r>
              <a:rPr lang="en-US" sz="2800" b="1" dirty="0" smtClean="0">
                <a:solidFill>
                  <a:srgbClr val="FF0000"/>
                </a:solidFill>
              </a:rPr>
              <a:t>cause </a:t>
            </a:r>
            <a:r>
              <a:rPr lang="en-US" sz="2800" b="1" dirty="0" err="1" smtClean="0">
                <a:solidFill>
                  <a:srgbClr val="FF0000"/>
                </a:solidFill>
              </a:rPr>
              <a:t>hyperpolarization</a:t>
            </a:r>
            <a:r>
              <a:rPr lang="en-US" sz="2800" b="1" dirty="0" smtClean="0">
                <a:solidFill>
                  <a:srgbClr val="FF0000"/>
                </a:solidFill>
              </a:rPr>
              <a:t> of post synaptic neuron </a:t>
            </a:r>
            <a:r>
              <a:rPr lang="en-US" sz="2800" dirty="0" smtClean="0">
                <a:solidFill>
                  <a:srgbClr val="FF0000"/>
                </a:solidFill>
              </a:rPr>
              <a:t>(makes neuron more negative), thereby inhibiting action potentials.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0000"/>
                </a:solidFill>
              </a:rPr>
              <a:t>When inhibitory NTs bind to receptors, either </a:t>
            </a:r>
            <a:r>
              <a:rPr lang="en-US" sz="2800" b="1" dirty="0" smtClean="0">
                <a:solidFill>
                  <a:srgbClr val="FF0000"/>
                </a:solidFill>
              </a:rPr>
              <a:t>K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800" b="1" dirty="0" smtClean="0">
                <a:solidFill>
                  <a:srgbClr val="FF0000"/>
                </a:solidFill>
              </a:rPr>
              <a:t> ions move out of the cell, or </a:t>
            </a:r>
            <a:r>
              <a:rPr lang="en-US" sz="2800" b="1" dirty="0" err="1" smtClean="0">
                <a:solidFill>
                  <a:srgbClr val="FF0000"/>
                </a:solidFill>
              </a:rPr>
              <a:t>Cl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800" b="1" dirty="0" smtClean="0">
                <a:solidFill>
                  <a:srgbClr val="FF0000"/>
                </a:solidFill>
              </a:rPr>
              <a:t> ions move in.  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Decision making in the CNS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81000" y="-76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" y="990600"/>
            <a:ext cx="8991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any given time, a neuron may receive both inhibitory and excitatory signals.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 </a:t>
            </a:r>
            <a:r>
              <a:rPr kumimoji="0" 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summation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these signals is inhibitory, then it will not fire an action potential. If it is excitatory and reaches the required threshold, then an action potential will fire. </a:t>
            </a:r>
          </a:p>
        </p:txBody>
      </p:sp>
      <p:pic>
        <p:nvPicPr>
          <p:cNvPr id="6" name="Picture 4" descr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013200"/>
            <a:ext cx="7543800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umm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56025" cy="380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summation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685800"/>
            <a:ext cx="4648200" cy="3054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762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hlink"/>
                </a:solidFill>
              </a:rPr>
              <a:t>Summation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0"/>
            <a:ext cx="8915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00FF"/>
                </a:solidFill>
              </a:rPr>
              <a:t>Psychoactive drugs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8600" y="1371600"/>
            <a:ext cx="51816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E.4.3 Explain how psychoactive drugs affect the brain and personality by either increasing or decreasing postsynaptic transmission.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E.4.4 List three examples of excitatory and three examples of inhibitory psychoactive drugs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pic>
        <p:nvPicPr>
          <p:cNvPr id="4098" name="Picture 2" descr="C:\Documents and Settings\user\Local Settings\Temporary Internet Files\Content.IE5\MIZ5K1QN\MP9003089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447800"/>
            <a:ext cx="36576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0000FF"/>
                </a:solidFill>
              </a:rPr>
              <a:t>Psychoactive drugs affect the brain and personality by either increasing or decreasing post synaptic transmission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2286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4400" b="1" dirty="0">
              <a:solidFill>
                <a:schemeClr val="hlink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0" y="2133600"/>
            <a:ext cx="77724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Increase synaptic transmission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many (but not all) stimulant drugs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Nicotine, cocaine, amphetamine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9600" y="3810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sz="4400" b="1" dirty="0">
                <a:solidFill>
                  <a:schemeClr val="hlink"/>
                </a:solidFill>
              </a:rPr>
              <a:t>Inhibitory Drugs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85800" y="4672786"/>
            <a:ext cx="758190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Decrease synaptic transmission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3200" dirty="0">
                <a:solidFill>
                  <a:srgbClr val="FF0000"/>
                </a:solidFill>
              </a:rPr>
              <a:t>Includes many (but not all) depressant drugs</a:t>
            </a:r>
          </a:p>
          <a:p>
            <a:pPr lvl="1" eaLnBrk="1" hangingPunct="1">
              <a:spcBef>
                <a:spcPct val="20000"/>
              </a:spcBef>
              <a:buFontTx/>
              <a:buChar char="–"/>
            </a:pPr>
            <a:r>
              <a:rPr lang="en-US" sz="2800" dirty="0">
                <a:solidFill>
                  <a:srgbClr val="FF0000"/>
                </a:solidFill>
              </a:rPr>
              <a:t>Benzodiazepines (</a:t>
            </a:r>
            <a:r>
              <a:rPr lang="en-US" sz="2800" dirty="0" smtClean="0">
                <a:solidFill>
                  <a:srgbClr val="FF0000"/>
                </a:solidFill>
              </a:rPr>
              <a:t>Valium), </a:t>
            </a:r>
            <a:r>
              <a:rPr lang="en-US" sz="2800" dirty="0">
                <a:solidFill>
                  <a:srgbClr val="FF0000"/>
                </a:solidFill>
              </a:rPr>
              <a:t>alcohol, THC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90800" y="1447800"/>
            <a:ext cx="4038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000" b="1" dirty="0">
                <a:solidFill>
                  <a:schemeClr val="hlink"/>
                </a:solidFill>
              </a:rPr>
              <a:t>Excitatory Drugs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712</Words>
  <Application>Microsoft Office PowerPoint</Application>
  <PresentationFormat>On-screen Show (4:3)</PresentationFormat>
  <Paragraphs>77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E4 Neurotransmitters and synapses</vt:lpstr>
      <vt:lpstr>Slide 2</vt:lpstr>
      <vt:lpstr>At the synapse…</vt:lpstr>
      <vt:lpstr>Slide 4</vt:lpstr>
      <vt:lpstr>Inhibitory Neurotransmitters</vt:lpstr>
      <vt:lpstr>Decision making in the CNS</vt:lpstr>
      <vt:lpstr>Summation</vt:lpstr>
      <vt:lpstr>Psychoactive drugs</vt:lpstr>
      <vt:lpstr>Psychoactive drugs affect the brain and personality by either increasing or decreasing post synaptic transmission</vt:lpstr>
      <vt:lpstr>Psychoactive drugs</vt:lpstr>
      <vt:lpstr>Effects of THC and Cocaine</vt:lpstr>
      <vt:lpstr>Effects of Cocaine</vt:lpstr>
      <vt:lpstr>Effects of THC</vt:lpstr>
      <vt:lpstr>Causes of Addiction</vt:lpstr>
      <vt:lpstr>Social factors</vt:lpstr>
      <vt:lpstr>Slide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E4 Neurotransmitters and synapses</dc:title>
  <dc:creator>user</dc:creator>
  <cp:lastModifiedBy>user</cp:lastModifiedBy>
  <cp:revision>25</cp:revision>
  <dcterms:created xsi:type="dcterms:W3CDTF">2011-04-02T13:08:14Z</dcterms:created>
  <dcterms:modified xsi:type="dcterms:W3CDTF">2011-04-02T15:50:20Z</dcterms:modified>
</cp:coreProperties>
</file>